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62" r:id="rId2"/>
    <p:sldId id="265" r:id="rId3"/>
    <p:sldId id="263" r:id="rId4"/>
    <p:sldId id="268" r:id="rId5"/>
    <p:sldId id="266" r:id="rId6"/>
    <p:sldId id="271" r:id="rId7"/>
    <p:sldId id="272" r:id="rId8"/>
    <p:sldId id="270" r:id="rId9"/>
    <p:sldId id="267" r:id="rId10"/>
    <p:sldId id="273" r:id="rId11"/>
    <p:sldId id="276" r:id="rId12"/>
    <p:sldId id="290" r:id="rId13"/>
    <p:sldId id="279" r:id="rId14"/>
    <p:sldId id="277" r:id="rId15"/>
    <p:sldId id="278" r:id="rId16"/>
    <p:sldId id="280" r:id="rId17"/>
    <p:sldId id="282" r:id="rId18"/>
    <p:sldId id="281" r:id="rId19"/>
    <p:sldId id="284" r:id="rId20"/>
    <p:sldId id="283" r:id="rId21"/>
    <p:sldId id="285" r:id="rId22"/>
    <p:sldId id="286" r:id="rId23"/>
    <p:sldId id="287" r:id="rId24"/>
    <p:sldId id="288" r:id="rId25"/>
    <p:sldId id="294" r:id="rId26"/>
    <p:sldId id="295" r:id="rId27"/>
    <p:sldId id="296" r:id="rId28"/>
  </p:sldIdLst>
  <p:sldSz cx="9144000" cy="5715000" type="screen16x1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orient="horz" pos="288">
          <p15:clr>
            <a:srgbClr val="A4A3A4"/>
          </p15:clr>
        </p15:guide>
        <p15:guide id="3" orient="horz" pos="3312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21">
          <p15:clr>
            <a:srgbClr val="A4A3A4"/>
          </p15:clr>
        </p15:guide>
        <p15:guide id="7" pos="52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09B"/>
    <a:srgbClr val="4E5B99"/>
    <a:srgbClr val="B7B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4" autoAdjust="0"/>
    <p:restoredTop sz="94660"/>
  </p:normalViewPr>
  <p:slideViewPr>
    <p:cSldViewPr showGuides="1">
      <p:cViewPr varScale="1">
        <p:scale>
          <a:sx n="85" d="100"/>
          <a:sy n="85" d="100"/>
        </p:scale>
        <p:origin x="90" y="912"/>
      </p:cViewPr>
      <p:guideLst>
        <p:guide orient="horz" pos="1800"/>
        <p:guide orient="horz" pos="288"/>
        <p:guide orient="horz" pos="3312"/>
        <p:guide orient="horz" pos="855"/>
        <p:guide pos="2880"/>
        <p:guide pos="521"/>
        <p:guide pos="52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0E798-53FF-4C51-A981-953463752515}" type="datetimeFigureOut">
              <a:rPr lang="fr-FR" smtClean="0"/>
              <a:pPr/>
              <a:t>22/03/2024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6CD8F-B7ED-4A05-9FB1-A01CC0EF02CC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 bwMode="gray">
          <a:xfrm>
            <a:off x="827089" y="1"/>
            <a:ext cx="7489825" cy="457729"/>
          </a:xfrm>
          <a:noFill/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27088" y="457729"/>
            <a:ext cx="7489825" cy="479558"/>
          </a:xfrm>
        </p:spPr>
        <p:txBody>
          <a:bodyPr/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26/07/2013</a:t>
            </a:r>
            <a:endParaRPr lang="en-US" noProof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OASYS-Power transport | HERCULES2024</a:t>
            </a:r>
            <a:endParaRPr lang="en-US" noProof="0" dirty="0"/>
          </a:p>
        </p:txBody>
      </p:sp>
      <p:pic>
        <p:nvPicPr>
          <p:cNvPr id="9" name="Image 8" descr="logo_couv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2000" y="1417500"/>
            <a:ext cx="7200000" cy="28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26000"/>
            <a:ext cx="8236800" cy="49680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915000"/>
            <a:ext cx="5612400" cy="2970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300"/>
              </a:spcAft>
              <a:buFont typeface="Arial" pitchFamily="34" charset="0"/>
              <a:buNone/>
              <a:defRPr sz="2800">
                <a:solidFill>
                  <a:schemeClr val="bg1"/>
                </a:solidFill>
              </a:defRPr>
            </a:lvl1pPr>
            <a:lvl2pPr marL="0" indent="0">
              <a:spcBef>
                <a:spcPts val="400"/>
              </a:spcBef>
              <a:spcAft>
                <a:spcPts val="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25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80000"/>
              <a:buNone/>
              <a:defRPr sz="1750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50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915000"/>
            <a:ext cx="2574000" cy="2970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 smtClean="0"/>
              <a:t>26/07/2013</a:t>
            </a:r>
            <a:endParaRPr lang="en-US" noProof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4pPr>
              <a:spcBef>
                <a:spcPts val="0"/>
              </a:spcBef>
              <a:spcAft>
                <a:spcPts val="300"/>
              </a:spcAft>
              <a:buSzPct val="80000"/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26/07/2013</a:t>
            </a:r>
            <a:endParaRPr lang="en-US" noProof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for impor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26/07/2013</a:t>
            </a:r>
            <a:endParaRPr lang="en-US" noProof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logo_texte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7168056" y="5067000"/>
            <a:ext cx="1975944" cy="64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27200" y="126000"/>
            <a:ext cx="8236800" cy="496800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0" rIns="72000" bIns="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27200" y="805272"/>
            <a:ext cx="8236800" cy="43319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5587803"/>
            <a:ext cx="611560" cy="1271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26/07/2013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630001" y="5402791"/>
            <a:ext cx="6120000" cy="17707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OASYS-Power transport | HERCULES2024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98001" y="5402865"/>
            <a:ext cx="413559" cy="177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>
                <a:solidFill>
                  <a:schemeClr val="accent1"/>
                </a:solidFill>
              </a:defRPr>
            </a:lvl1pPr>
          </a:lstStyle>
          <a:p>
            <a:r>
              <a:rPr lang="fr-FR" dirty="0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80000" y="126000"/>
            <a:ext cx="496800" cy="49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16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Font typeface="Arial" pitchFamily="34" charset="0"/>
        <a:buNone/>
        <a:defRPr sz="1800" b="1" kern="1200">
          <a:solidFill>
            <a:schemeClr val="accent6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1500"/>
        </a:spcAft>
        <a:buFont typeface="Arial" pitchFamily="34" charset="0"/>
        <a:buNone/>
        <a:defRPr sz="17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5000"/>
        </a:lnSpc>
        <a:spcBef>
          <a:spcPts val="0"/>
        </a:spcBef>
        <a:spcAft>
          <a:spcPts val="500"/>
        </a:spcAft>
        <a:buFont typeface="Arial" pitchFamily="34" charset="0"/>
        <a:buNone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57188" indent="-17462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6"/>
        </a:buClr>
        <a:buSzPct val="80000"/>
        <a:buFont typeface="Wingdings" pitchFamily="2" charset="2"/>
        <a:buChar char="l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0" indent="-174625" algn="l" defTabSz="9144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ITCOfficinaSans LT Book" pitchFamily="2" charset="0"/>
        <a:buChar char="&gt;"/>
        <a:defRPr sz="12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 dirty="0"/>
          </a:p>
        </p:txBody>
      </p:sp>
      <p:grpSp>
        <p:nvGrpSpPr>
          <p:cNvPr id="15" name="Grupo 12"/>
          <p:cNvGrpSpPr/>
          <p:nvPr/>
        </p:nvGrpSpPr>
        <p:grpSpPr>
          <a:xfrm>
            <a:off x="917332" y="1015400"/>
            <a:ext cx="2675847" cy="493834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891752" y="1832897"/>
            <a:ext cx="2684737" cy="50739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287591" y="1650154"/>
            <a:ext cx="69316" cy="693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6470" y="1335552"/>
                <a:ext cx="5729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0" y="1335552"/>
                <a:ext cx="57296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56907" y="1683344"/>
            <a:ext cx="558991" cy="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256282" y="1507617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i="1" dirty="0" smtClean="0"/>
              <a:t>Gap</a:t>
            </a:r>
            <a:endParaRPr lang="en-GB" sz="140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41735" y="1869355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41735" y="762411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48365" y="2726832"/>
            <a:ext cx="10115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/>
              <a:t>Reducing </a:t>
            </a:r>
          </a:p>
          <a:p>
            <a:r>
              <a:rPr lang="en-US" sz="1400" i="1" dirty="0" smtClean="0"/>
              <a:t>the gap</a:t>
            </a:r>
            <a:endParaRPr lang="en-US" sz="1400" i="1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072177" y="116705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309969" y="115866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572988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097327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621654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155188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155188" y="200473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593603" y="202902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097327" y="202902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532495" y="2029022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035672" y="2004732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1834741" y="114303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369675" y="113935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873657" y="113407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418468" y="112672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406583" y="198053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2851906" y="1998025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318372" y="20047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1794045" y="20047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259544" y="199857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r="21612"/>
          <a:stretch/>
        </p:blipFill>
        <p:spPr>
          <a:xfrm>
            <a:off x="860552" y="1547390"/>
            <a:ext cx="2873024" cy="314987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734530" y="1699296"/>
            <a:ext cx="270167" cy="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616154" y="1459220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593179" y="1866011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73098" y="4071697"/>
                <a:ext cx="2509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8" y="4071697"/>
                <a:ext cx="2509854" cy="276999"/>
              </a:xfrm>
              <a:prstGeom prst="rect">
                <a:avLst/>
              </a:prstGeom>
              <a:blipFill>
                <a:blip r:embed="rId4"/>
                <a:stretch>
                  <a:fillRect l="-1456" t="-2222" r="-2913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/>
          <p:nvPr/>
        </p:nvCxnSpPr>
        <p:spPr>
          <a:xfrm flipV="1">
            <a:off x="1225262" y="2987372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40098" y="3408338"/>
                <a:ext cx="1983492" cy="418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𝒈𝒂𝒑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98" y="3408338"/>
                <a:ext cx="1983492" cy="4188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109" y="1114766"/>
            <a:ext cx="3855749" cy="3848099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522237" y="2829801"/>
            <a:ext cx="14225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incrementing </a:t>
            </a:r>
            <a:r>
              <a:rPr lang="en-US" sz="1400" i="1" dirty="0" smtClean="0"/>
              <a:t>K</a:t>
            </a:r>
            <a:endParaRPr lang="en-US" sz="1400" i="1" dirty="0"/>
          </a:p>
        </p:txBody>
      </p:sp>
      <p:sp>
        <p:nvSpPr>
          <p:cNvPr id="77" name="Rectangle 76"/>
          <p:cNvSpPr/>
          <p:nvPr/>
        </p:nvSpPr>
        <p:spPr>
          <a:xfrm>
            <a:off x="3178717" y="2722079"/>
            <a:ext cx="12201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l</a:t>
            </a:r>
            <a:r>
              <a:rPr lang="en-US" sz="1400" i="1" dirty="0" smtClean="0"/>
              <a:t>arger wavelength</a:t>
            </a:r>
            <a:endParaRPr lang="en-US" sz="1400" i="1" dirty="0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2896867" y="2987041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05185" y="4700003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5" y="4700003"/>
                <a:ext cx="2870466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6936" y="3563919"/>
            <a:ext cx="800100" cy="981075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V="1">
            <a:off x="1306214" y="2461106"/>
            <a:ext cx="486190" cy="944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264229" y="2342006"/>
            <a:ext cx="0" cy="29947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1830553" y="2369947"/>
            <a:ext cx="0" cy="29947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24852" y="2417635"/>
                <a:ext cx="490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852" y="2417635"/>
                <a:ext cx="49045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22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3" name="TextBox 12"/>
          <p:cNvSpPr txBox="1"/>
          <p:nvPr/>
        </p:nvSpPr>
        <p:spPr>
          <a:xfrm>
            <a:off x="3275856" y="1680189"/>
            <a:ext cx="56881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2060"/>
                </a:solidFill>
              </a:rPr>
              <a:t>Undulator power density (</a:t>
            </a:r>
            <a:r>
              <a:rPr lang="en-US" sz="1600" i="1" dirty="0" smtClean="0">
                <a:solidFill>
                  <a:srgbClr val="002060"/>
                </a:solidFill>
              </a:rPr>
              <a:t>power</a:t>
            </a:r>
            <a:r>
              <a:rPr lang="en-US" sz="1600" dirty="0" smtClean="0">
                <a:solidFill>
                  <a:srgbClr val="002060"/>
                </a:solidFill>
              </a:rPr>
              <a:t> vs </a:t>
            </a:r>
            <a:r>
              <a:rPr lang="en-US" sz="1600" i="1" dirty="0" smtClean="0">
                <a:solidFill>
                  <a:srgbClr val="002060"/>
                </a:solidFill>
              </a:rPr>
              <a:t>x, y</a:t>
            </a:r>
            <a:r>
              <a:rPr lang="en-US" sz="1600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2060"/>
                </a:solidFill>
              </a:rPr>
              <a:t>Undulator spectral flux density (</a:t>
            </a:r>
            <a:r>
              <a:rPr lang="en-US" sz="1600" i="1" dirty="0" smtClean="0">
                <a:solidFill>
                  <a:srgbClr val="002060"/>
                </a:solidFill>
              </a:rPr>
              <a:t>flux/power</a:t>
            </a:r>
            <a:r>
              <a:rPr lang="en-US" sz="1600" dirty="0" smtClean="0">
                <a:solidFill>
                  <a:srgbClr val="002060"/>
                </a:solidFill>
              </a:rPr>
              <a:t> vs </a:t>
            </a:r>
            <a:r>
              <a:rPr lang="en-US" sz="1600" i="1" dirty="0" smtClean="0">
                <a:solidFill>
                  <a:srgbClr val="002060"/>
                </a:solidFill>
              </a:rPr>
              <a:t>x, y, E</a:t>
            </a:r>
            <a:r>
              <a:rPr lang="en-US" sz="1600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2060"/>
                </a:solidFill>
              </a:rPr>
              <a:t>Wiggler spectral flux density (</a:t>
            </a:r>
            <a:r>
              <a:rPr lang="en-US" sz="1600" i="1" dirty="0" smtClean="0">
                <a:solidFill>
                  <a:srgbClr val="002060"/>
                </a:solidFill>
              </a:rPr>
              <a:t>flux/power</a:t>
            </a:r>
            <a:r>
              <a:rPr lang="en-US" sz="1600" dirty="0" smtClean="0">
                <a:solidFill>
                  <a:srgbClr val="002060"/>
                </a:solidFill>
              </a:rPr>
              <a:t> vs </a:t>
            </a:r>
            <a:r>
              <a:rPr lang="en-US" sz="1600" i="1" dirty="0">
                <a:solidFill>
                  <a:srgbClr val="002060"/>
                </a:solidFill>
              </a:rPr>
              <a:t>x, y, </a:t>
            </a:r>
            <a:r>
              <a:rPr lang="en-US" sz="1600" i="1" dirty="0" smtClean="0">
                <a:solidFill>
                  <a:srgbClr val="002060"/>
                </a:solidFill>
              </a:rPr>
              <a:t>E)</a:t>
            </a: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8"/>
          <a:stretch/>
        </p:blipFill>
        <p:spPr>
          <a:xfrm>
            <a:off x="727200" y="1705372"/>
            <a:ext cx="2036721" cy="298597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1691680" y="1849388"/>
            <a:ext cx="1584176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1"/>
          </p:cNvCxnSpPr>
          <p:nvPr/>
        </p:nvCxnSpPr>
        <p:spPr>
          <a:xfrm flipH="1" flipV="1">
            <a:off x="2111607" y="2308281"/>
            <a:ext cx="1164249" cy="279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665413" y="3299577"/>
            <a:ext cx="1682451" cy="371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77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48463"/>
          <a:stretch/>
        </p:blipFill>
        <p:spPr>
          <a:xfrm>
            <a:off x="3042840" y="697761"/>
            <a:ext cx="920067" cy="8723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4995"/>
          <a:stretch/>
        </p:blipFill>
        <p:spPr>
          <a:xfrm>
            <a:off x="7956376" y="875443"/>
            <a:ext cx="955624" cy="79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3" name="TextBox 12"/>
          <p:cNvSpPr txBox="1"/>
          <p:nvPr/>
        </p:nvSpPr>
        <p:spPr>
          <a:xfrm>
            <a:off x="298940" y="910805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Undulator spectral flux density</a:t>
            </a:r>
          </a:p>
          <a:p>
            <a:r>
              <a:rPr lang="en-US" sz="1600" dirty="0" smtClean="0">
                <a:solidFill>
                  <a:srgbClr val="002060"/>
                </a:solidFill>
              </a:rPr>
              <a:t> (</a:t>
            </a:r>
            <a:r>
              <a:rPr lang="en-US" sz="1600" i="1" dirty="0" smtClean="0">
                <a:solidFill>
                  <a:srgbClr val="002060"/>
                </a:solidFill>
              </a:rPr>
              <a:t>flux/power</a:t>
            </a:r>
            <a:r>
              <a:rPr lang="en-US" sz="1600" dirty="0" smtClean="0">
                <a:solidFill>
                  <a:srgbClr val="002060"/>
                </a:solidFill>
              </a:rPr>
              <a:t> vs </a:t>
            </a:r>
            <a:r>
              <a:rPr lang="en-US" sz="1600" i="1" dirty="0" smtClean="0">
                <a:solidFill>
                  <a:srgbClr val="002060"/>
                </a:solidFill>
              </a:rPr>
              <a:t>x, y, E</a:t>
            </a:r>
            <a:r>
              <a:rPr lang="en-US" sz="1600" dirty="0" smtClean="0">
                <a:solidFill>
                  <a:srgbClr val="002060"/>
                </a:solidFill>
              </a:rPr>
              <a:t>)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96023" y="947887"/>
            <a:ext cx="3035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Wiggler spectral flux </a:t>
            </a:r>
            <a:r>
              <a:rPr lang="en-US" dirty="0" smtClean="0">
                <a:solidFill>
                  <a:srgbClr val="002060"/>
                </a:solidFill>
              </a:rPr>
              <a:t>density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(</a:t>
            </a:r>
            <a:r>
              <a:rPr lang="en-US" i="1" dirty="0">
                <a:solidFill>
                  <a:srgbClr val="002060"/>
                </a:solidFill>
              </a:rPr>
              <a:t>flux/power</a:t>
            </a:r>
            <a:r>
              <a:rPr lang="en-US" dirty="0">
                <a:solidFill>
                  <a:srgbClr val="002060"/>
                </a:solidFill>
              </a:rPr>
              <a:t> vs </a:t>
            </a:r>
            <a:r>
              <a:rPr lang="en-US" i="1" dirty="0">
                <a:solidFill>
                  <a:srgbClr val="002060"/>
                </a:solidFill>
              </a:rPr>
              <a:t>x, y, E)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4937"/>
          <a:stretch/>
        </p:blipFill>
        <p:spPr>
          <a:xfrm>
            <a:off x="5220072" y="2018001"/>
            <a:ext cx="3579596" cy="222733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44293" y="1734184"/>
            <a:ext cx="4023517" cy="2481369"/>
            <a:chOff x="4570176" y="1273172"/>
            <a:chExt cx="4023517" cy="248136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4518" b="8678"/>
            <a:stretch/>
          </p:blipFill>
          <p:spPr>
            <a:xfrm>
              <a:off x="4672447" y="1668148"/>
              <a:ext cx="3043238" cy="146268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30529" y="1708414"/>
              <a:ext cx="39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/>
                <a:t>y</a:t>
              </a:r>
              <a:endParaRPr lang="en-GB" sz="1400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00839" y="2972367"/>
              <a:ext cx="392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/>
                <a:t>E</a:t>
              </a:r>
              <a:endParaRPr lang="en-GB" sz="1200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32240" y="2137879"/>
              <a:ext cx="14359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Photon flux</a:t>
              </a:r>
              <a:endParaRPr lang="en-GB" sz="105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1591" y="1273172"/>
              <a:ext cx="21215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Photon Energy [eV]</a:t>
              </a:r>
              <a:endParaRPr lang="en-GB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70176" y="1508359"/>
              <a:ext cx="381642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/>
                <a:t>1000              5000                    10000                   15000                     20000</a:t>
              </a:r>
              <a:endParaRPr lang="en-GB" sz="7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8388" y="2890629"/>
              <a:ext cx="1428750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6804" y="2762873"/>
              <a:ext cx="1437323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3900" y="2714970"/>
              <a:ext cx="1423035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5479565" y="3129233"/>
              <a:ext cx="2721274" cy="15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479565" y="3122572"/>
              <a:ext cx="665303" cy="41446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5479565" y="1838978"/>
              <a:ext cx="4634" cy="128865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061490" y="3446764"/>
              <a:ext cx="39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/>
                <a:t>x</a:t>
              </a:r>
              <a:endParaRPr lang="en-GB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543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Optical components that could be present in a beamline:</a:t>
            </a:r>
            <a:endParaRPr lang="en-US" sz="1400" dirty="0"/>
          </a:p>
        </p:txBody>
      </p:sp>
      <p:sp>
        <p:nvSpPr>
          <p:cNvPr id="95" name="Oval 94"/>
          <p:cNvSpPr/>
          <p:nvPr/>
        </p:nvSpPr>
        <p:spPr>
          <a:xfrm>
            <a:off x="1106431" y="3104957"/>
            <a:ext cx="1336926" cy="61447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730367" y="2046459"/>
            <a:ext cx="7770479" cy="1635589"/>
            <a:chOff x="730367" y="2046459"/>
            <a:chExt cx="7770479" cy="1635589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69" name="Cube 68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Cube 5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6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6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7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29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" name="Cube 31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Cube 32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4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8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5" name="Straight Connector 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</a:t>
              </a:r>
              <a:r>
                <a:rPr lang="en-US" sz="1400" dirty="0" smtClean="0"/>
                <a:t>ource</a:t>
              </a:r>
              <a:endParaRPr lang="en-US" sz="1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Front end</a:t>
              </a:r>
              <a:endParaRPr lang="en-US" sz="14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Cube 1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ight Brace 14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Water-cooled</a:t>
              </a:r>
            </a:p>
            <a:p>
              <a:r>
                <a:rPr lang="en-US" sz="1400" dirty="0" smtClean="0"/>
                <a:t>slits</a:t>
              </a:r>
              <a:endParaRPr lang="en-US" sz="14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Windows</a:t>
              </a:r>
              <a:endParaRPr lang="en-US" sz="1400" dirty="0"/>
            </a:p>
          </p:txBody>
        </p:sp>
        <p:sp>
          <p:nvSpPr>
            <p:cNvPr id="66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slits</a:t>
              </a:r>
              <a:endParaRPr lang="en-US" sz="1400" dirty="0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ube 7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mirrors</a:t>
              </a:r>
              <a:endParaRPr lang="en-US" sz="1400" dirty="0"/>
            </a:p>
          </p:txBody>
        </p:sp>
        <p:sp>
          <p:nvSpPr>
            <p:cNvPr id="75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Monochromator</a:t>
              </a:r>
              <a:endParaRPr lang="en-US" sz="1400" dirty="0"/>
            </a:p>
          </p:txBody>
        </p:sp>
        <p:sp>
          <p:nvSpPr>
            <p:cNvPr id="76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Focusing system</a:t>
              </a:r>
              <a:endParaRPr lang="en-US" sz="1400" dirty="0"/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83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86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KB mirrors</a:t>
              </a:r>
              <a:endParaRPr lang="en-US" sz="1400" dirty="0"/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ube 6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6762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power density (</a:t>
            </a:r>
            <a:r>
              <a:rPr lang="en-US" sz="2400" i="1" cap="none" dirty="0" smtClean="0"/>
              <a:t>Power</a:t>
            </a:r>
            <a:r>
              <a:rPr lang="en-US" sz="2400" cap="none" dirty="0" smtClean="0"/>
              <a:t> vs </a:t>
            </a:r>
            <a:r>
              <a:rPr lang="en-US" sz="2400" i="1" cap="none" dirty="0" smtClean="0"/>
              <a:t>x, y</a:t>
            </a:r>
            <a:r>
              <a:rPr lang="en-US" sz="2400" cap="none" dirty="0" smtClean="0"/>
              <a:t>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57" y="1230433"/>
            <a:ext cx="1477466" cy="11990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591" y="2237007"/>
            <a:ext cx="3432376" cy="27480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1417" y="722456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For example, this tool is very useful to get the heat load on a slit:</a:t>
            </a:r>
            <a:endParaRPr lang="en-US" sz="1400" dirty="0"/>
          </a:p>
        </p:txBody>
      </p:sp>
      <p:grpSp>
        <p:nvGrpSpPr>
          <p:cNvPr id="14" name="Grupo 12"/>
          <p:cNvGrpSpPr/>
          <p:nvPr/>
        </p:nvGrpSpPr>
        <p:grpSpPr>
          <a:xfrm>
            <a:off x="858050" y="3681935"/>
            <a:ext cx="1470437" cy="290218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" name="Grupo 13"/>
          <p:cNvGrpSpPr/>
          <p:nvPr/>
        </p:nvGrpSpPr>
        <p:grpSpPr>
          <a:xfrm>
            <a:off x="858050" y="4037783"/>
            <a:ext cx="1470437" cy="290218"/>
            <a:chOff x="286423" y="1753548"/>
            <a:chExt cx="1470437" cy="290218"/>
          </a:xfrm>
        </p:grpSpPr>
        <p:sp>
          <p:nvSpPr>
            <p:cNvPr id="29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" name="Straight Connector 4"/>
          <p:cNvCxnSpPr>
            <a:endCxn id="45" idx="1"/>
          </p:cNvCxnSpPr>
          <p:nvPr/>
        </p:nvCxnSpPr>
        <p:spPr>
          <a:xfrm flipV="1">
            <a:off x="1524466" y="3856409"/>
            <a:ext cx="4379613" cy="1601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835">
            <a:off x="5900774" y="3772820"/>
            <a:ext cx="1201008" cy="293008"/>
          </a:xfrm>
          <a:prstGeom prst="rect">
            <a:avLst/>
          </a:prstGeom>
        </p:spPr>
      </p:pic>
      <p:cxnSp>
        <p:nvCxnSpPr>
          <p:cNvPr id="41" name="Straight Connector 40"/>
          <p:cNvCxnSpPr>
            <a:endCxn id="45" idx="3"/>
          </p:cNvCxnSpPr>
          <p:nvPr/>
        </p:nvCxnSpPr>
        <p:spPr>
          <a:xfrm flipV="1">
            <a:off x="1547664" y="3982239"/>
            <a:ext cx="5550813" cy="452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17"/>
          <p:cNvSpPr/>
          <p:nvPr/>
        </p:nvSpPr>
        <p:spPr>
          <a:xfrm>
            <a:off x="822166" y="3380092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undulator</a:t>
            </a:r>
            <a:endParaRPr lang="es-MX" sz="1400" dirty="0"/>
          </a:p>
        </p:txBody>
      </p:sp>
      <p:sp>
        <p:nvSpPr>
          <p:cNvPr id="50" name="Rectangle 49"/>
          <p:cNvSpPr/>
          <p:nvPr/>
        </p:nvSpPr>
        <p:spPr>
          <a:xfrm>
            <a:off x="1666004" y="2413124"/>
            <a:ext cx="1511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Water cooled beamline slit</a:t>
            </a:r>
            <a:endParaRPr lang="en-US" sz="14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312" y="884411"/>
            <a:ext cx="1145909" cy="7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1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power density (</a:t>
            </a:r>
            <a:r>
              <a:rPr lang="en-US" sz="2400" i="1" cap="none" dirty="0" smtClean="0"/>
              <a:t>Power</a:t>
            </a:r>
            <a:r>
              <a:rPr lang="en-US" sz="2400" cap="none" dirty="0" smtClean="0"/>
              <a:t> vs </a:t>
            </a:r>
            <a:r>
              <a:rPr lang="en-US" sz="2400" i="1" cap="none" dirty="0" smtClean="0"/>
              <a:t>x, y</a:t>
            </a:r>
            <a:r>
              <a:rPr lang="en-US" sz="2400" cap="none" dirty="0" smtClean="0"/>
              <a:t>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697260"/>
            <a:ext cx="745347" cy="4614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6912" y="737970"/>
            <a:ext cx="70882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In most of the beamlines at the ESRF the are horizontal slits at 16 m from the source: 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" y="1514212"/>
            <a:ext cx="4088937" cy="259836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475656" y="4864672"/>
            <a:ext cx="937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873" y="4428776"/>
            <a:ext cx="3562350" cy="87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8128" y="4487401"/>
            <a:ext cx="106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X-ray beam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047" y="1514211"/>
            <a:ext cx="4470079" cy="281684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36407" y="1232493"/>
            <a:ext cx="3254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Project over the slit surface (2</a:t>
            </a:r>
            <a:r>
              <a:rPr lang="en-US" sz="1400" baseline="30000" dirty="0">
                <a:solidFill>
                  <a:srgbClr val="002060"/>
                </a:solidFill>
              </a:rPr>
              <a:t>o</a:t>
            </a:r>
            <a:r>
              <a:rPr lang="en-US" sz="1400" dirty="0" smtClean="0">
                <a:solidFill>
                  <a:srgbClr val="002060"/>
                </a:solidFill>
              </a:rPr>
              <a:t> angle) 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7470" y="1256380"/>
            <a:ext cx="2404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Perpendicular to the beam</a:t>
            </a:r>
            <a:endParaRPr lang="en-US" sz="1400" dirty="0">
              <a:solidFill>
                <a:srgbClr val="00206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233695" y="4107631"/>
            <a:ext cx="394863" cy="435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11167" y="4479461"/>
            <a:ext cx="1061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Finite element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07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Optical components that could be present in a beamline:</a:t>
            </a:r>
            <a:endParaRPr lang="en-US" sz="1400" dirty="0"/>
          </a:p>
        </p:txBody>
      </p:sp>
      <p:sp>
        <p:nvSpPr>
          <p:cNvPr id="95" name="Oval 94"/>
          <p:cNvSpPr/>
          <p:nvPr/>
        </p:nvSpPr>
        <p:spPr>
          <a:xfrm>
            <a:off x="2168698" y="2304592"/>
            <a:ext cx="902191" cy="52322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22691" y="1205975"/>
            <a:ext cx="459030" cy="547141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ángulo 17"/>
          <p:cNvSpPr/>
          <p:nvPr/>
        </p:nvSpPr>
        <p:spPr>
          <a:xfrm>
            <a:off x="2646438" y="3303856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Slit 1</a:t>
            </a:r>
            <a:endParaRPr lang="en-US" sz="1200" dirty="0"/>
          </a:p>
        </p:txBody>
      </p:sp>
      <p:sp>
        <p:nvSpPr>
          <p:cNvPr id="84" name="Rectangle 83"/>
          <p:cNvSpPr/>
          <p:nvPr/>
        </p:nvSpPr>
        <p:spPr>
          <a:xfrm>
            <a:off x="1408246" y="3854124"/>
            <a:ext cx="1804091" cy="15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ángulo 17"/>
          <p:cNvSpPr/>
          <p:nvPr/>
        </p:nvSpPr>
        <p:spPr>
          <a:xfrm>
            <a:off x="7224213" y="3707012"/>
            <a:ext cx="1838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Projected size at </a:t>
            </a:r>
          </a:p>
          <a:p>
            <a:r>
              <a:rPr lang="en-US" sz="1200" dirty="0" smtClean="0"/>
              <a:t>downstream element (</a:t>
            </a:r>
            <a:r>
              <a:rPr lang="en-US" sz="1200" i="1" dirty="0" smtClean="0"/>
              <a:t>A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cxnSp>
        <p:nvCxnSpPr>
          <p:cNvPr id="90" name="Conector recto de flecha 50"/>
          <p:cNvCxnSpPr/>
          <p:nvPr/>
        </p:nvCxnSpPr>
        <p:spPr>
          <a:xfrm>
            <a:off x="588313" y="4432940"/>
            <a:ext cx="2548134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ángulo 53"/>
          <p:cNvSpPr/>
          <p:nvPr/>
        </p:nvSpPr>
        <p:spPr>
          <a:xfrm>
            <a:off x="801032" y="4294441"/>
            <a:ext cx="2122697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 smtClean="0"/>
              <a:t>Distance from the source (</a:t>
            </a:r>
            <a:r>
              <a:rPr lang="en-US" sz="1200" i="1" dirty="0" smtClean="0"/>
              <a:t>d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92" name="Left Brace 91"/>
          <p:cNvSpPr/>
          <p:nvPr/>
        </p:nvSpPr>
        <p:spPr>
          <a:xfrm rot="10800000">
            <a:off x="3235153" y="3857136"/>
            <a:ext cx="125561" cy="158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346943" y="3564744"/>
            <a:ext cx="655813" cy="371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858774" y="3330074"/>
            <a:ext cx="1003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Aperture (</a:t>
            </a:r>
            <a:r>
              <a:rPr lang="en-US" sz="1200" i="1" dirty="0" smtClean="0"/>
              <a:t>a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96" name="Left Brace 95"/>
          <p:cNvSpPr/>
          <p:nvPr/>
        </p:nvSpPr>
        <p:spPr>
          <a:xfrm rot="10800000">
            <a:off x="7154475" y="3707012"/>
            <a:ext cx="96127" cy="4590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7" name="Conector recto de flecha 50"/>
          <p:cNvCxnSpPr/>
          <p:nvPr/>
        </p:nvCxnSpPr>
        <p:spPr>
          <a:xfrm>
            <a:off x="600107" y="4712325"/>
            <a:ext cx="6318055" cy="1433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ángulo 53"/>
          <p:cNvSpPr/>
          <p:nvPr/>
        </p:nvSpPr>
        <p:spPr>
          <a:xfrm>
            <a:off x="2697785" y="4588161"/>
            <a:ext cx="2148345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 smtClean="0"/>
              <a:t>Distance from the source (</a:t>
            </a:r>
            <a:r>
              <a:rPr lang="en-US" sz="1200" i="1" dirty="0" smtClean="0"/>
              <a:t>D</a:t>
            </a:r>
            <a:r>
              <a:rPr lang="en-US" sz="1200" dirty="0" smtClean="0"/>
              <a:t>)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609186" y="4531893"/>
                <a:ext cx="904287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86" y="4531893"/>
                <a:ext cx="904287" cy="51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ube 99"/>
          <p:cNvSpPr/>
          <p:nvPr/>
        </p:nvSpPr>
        <p:spPr>
          <a:xfrm>
            <a:off x="6809376" y="3468573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1" name="Grupo 12"/>
          <p:cNvGrpSpPr/>
          <p:nvPr/>
        </p:nvGrpSpPr>
        <p:grpSpPr>
          <a:xfrm>
            <a:off x="300884" y="3820992"/>
            <a:ext cx="478522" cy="113267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302274" y="3966204"/>
            <a:ext cx="489773" cy="121787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148179" y="3493395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ource</a:t>
            </a:r>
            <a:endParaRPr lang="en-US" sz="1400" dirty="0"/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663270" y="2579030"/>
            <a:ext cx="369272" cy="273902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2525250" y="3641746"/>
            <a:ext cx="702621" cy="216325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525250" y="4017465"/>
            <a:ext cx="702621" cy="218839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41987" y="1203476"/>
            <a:ext cx="7770479" cy="1635589"/>
            <a:chOff x="730367" y="2046459"/>
            <a:chExt cx="7770479" cy="1635589"/>
          </a:xfrm>
        </p:grpSpPr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28" name="Cube 127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Cube 12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7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8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35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7" name="Cube 166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8" name="Cube 167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36" name="Straight Connector 135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</a:t>
              </a:r>
              <a:r>
                <a:rPr lang="en-US" sz="1400" dirty="0" smtClean="0"/>
                <a:t>ource</a:t>
              </a:r>
              <a:endParaRPr lang="en-US" sz="1400" dirty="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Front end</a:t>
              </a:r>
              <a:endParaRPr lang="en-US" sz="1400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Cube 14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ight Brace 143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Water-cooled</a:t>
              </a:r>
            </a:p>
            <a:p>
              <a:r>
                <a:rPr lang="en-US" sz="1400" dirty="0" smtClean="0"/>
                <a:t>slits</a:t>
              </a:r>
              <a:endParaRPr lang="en-US" sz="1400" dirty="0"/>
            </a:p>
          </p:txBody>
        </p:sp>
        <p:cxnSp>
          <p:nvCxnSpPr>
            <p:cNvPr id="146" name="Straight Arrow Connector 145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Windows</a:t>
              </a:r>
              <a:endParaRPr lang="en-US" sz="1400" dirty="0"/>
            </a:p>
          </p:txBody>
        </p:sp>
        <p:sp>
          <p:nvSpPr>
            <p:cNvPr id="151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slits</a:t>
              </a:r>
              <a:endParaRPr lang="en-US" sz="1400" dirty="0"/>
            </a:p>
          </p:txBody>
        </p:sp>
        <p:cxnSp>
          <p:nvCxnSpPr>
            <p:cNvPr id="152" name="Straight Connector 151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Cube 15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mirrors</a:t>
              </a:r>
              <a:endParaRPr lang="en-US" sz="1400" dirty="0"/>
            </a:p>
          </p:txBody>
        </p:sp>
        <p:sp>
          <p:nvSpPr>
            <p:cNvPr id="155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Monochromator</a:t>
              </a:r>
              <a:endParaRPr lang="en-US" sz="1400" dirty="0"/>
            </a:p>
          </p:txBody>
        </p:sp>
        <p:sp>
          <p:nvSpPr>
            <p:cNvPr id="156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Focusing system</a:t>
              </a:r>
              <a:endParaRPr lang="en-US" sz="1400" dirty="0"/>
            </a:p>
          </p:txBody>
        </p:sp>
        <p:cxnSp>
          <p:nvCxnSpPr>
            <p:cNvPr id="157" name="Straight Connector 156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159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161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KB mirrors</a:t>
              </a:r>
              <a:endParaRPr lang="en-US" sz="1400" dirty="0"/>
            </a:p>
          </p:txBody>
        </p:sp>
        <p:cxnSp>
          <p:nvCxnSpPr>
            <p:cNvPr id="162" name="Straight Connector 161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Cube 162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8010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Filter (window) 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05502"/>
            <a:ext cx="3448526" cy="2476500"/>
          </a:xfrm>
          <a:prstGeom prst="rect">
            <a:avLst/>
          </a:prstGeom>
        </p:spPr>
      </p:pic>
      <p:sp>
        <p:nvSpPr>
          <p:cNvPr id="8" name="Rectángulo 17"/>
          <p:cNvSpPr/>
          <p:nvPr/>
        </p:nvSpPr>
        <p:spPr>
          <a:xfrm>
            <a:off x="1128760" y="1123596"/>
            <a:ext cx="23598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Filters of different thickness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9" name="Rectángulo 17"/>
          <p:cNvSpPr/>
          <p:nvPr/>
        </p:nvSpPr>
        <p:spPr>
          <a:xfrm>
            <a:off x="5940152" y="1123595"/>
            <a:ext cx="2339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Filters of different materials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499311"/>
            <a:ext cx="3442335" cy="2482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25" y="4542937"/>
            <a:ext cx="606549" cy="64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7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absorbed by a filter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Heat load on filters @ 23 m with a projection of 2 mm x 1 mm: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88" y="697260"/>
            <a:ext cx="1464370" cy="586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4" y="1442299"/>
            <a:ext cx="3402279" cy="2206884"/>
          </a:xfrm>
          <a:prstGeom prst="rect">
            <a:avLst/>
          </a:prstGeom>
        </p:spPr>
      </p:pic>
      <p:sp>
        <p:nvSpPr>
          <p:cNvPr id="125" name="Rectángulo 17"/>
          <p:cNvSpPr/>
          <p:nvPr/>
        </p:nvSpPr>
        <p:spPr>
          <a:xfrm>
            <a:off x="2726664" y="2754396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U42-EBS</a:t>
            </a:r>
            <a:endParaRPr lang="en-US" sz="1400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06599" y="2530571"/>
            <a:ext cx="665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809" y="1407646"/>
            <a:ext cx="3456384" cy="2300801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296386"/>
              </p:ext>
            </p:extLst>
          </p:nvPr>
        </p:nvGraphicFramePr>
        <p:xfrm>
          <a:off x="4949801" y="4039519"/>
          <a:ext cx="360040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5135644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06444778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719630156"/>
                    </a:ext>
                  </a:extLst>
                </a:gridCol>
              </a:tblGrid>
              <a:tr h="25503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Material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Thickness [</a:t>
                      </a:r>
                      <a:r>
                        <a:rPr lang="en-US" sz="1100" dirty="0" smtClean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sz="1100" dirty="0" smtClean="0"/>
                        <a:t>m]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Absorbed Power [W]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192747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Be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300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19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952518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Diamond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300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035657"/>
                  </a:ext>
                </a:extLst>
              </a:tr>
            </a:tbl>
          </a:graphicData>
        </a:graphic>
      </p:graphicFrame>
      <p:cxnSp>
        <p:nvCxnSpPr>
          <p:cNvPr id="127" name="Straight Connector 126"/>
          <p:cNvCxnSpPr/>
          <p:nvPr/>
        </p:nvCxnSpPr>
        <p:spPr>
          <a:xfrm>
            <a:off x="971600" y="4589206"/>
            <a:ext cx="2457273" cy="0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1680322" y="3640362"/>
            <a:ext cx="131616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thickness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086370" y="5083610"/>
            <a:ext cx="22277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2060"/>
                </a:solidFill>
              </a:rPr>
              <a:t>material &amp; density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82578" y="4251633"/>
            <a:ext cx="119774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X-ray beam</a:t>
            </a:r>
          </a:p>
        </p:txBody>
      </p:sp>
      <p:sp>
        <p:nvSpPr>
          <p:cNvPr id="132" name="Cube 131"/>
          <p:cNvSpPr/>
          <p:nvPr/>
        </p:nvSpPr>
        <p:spPr>
          <a:xfrm>
            <a:off x="2169344" y="4137336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1951004" y="4050241"/>
            <a:ext cx="27003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334134" y="4050242"/>
            <a:ext cx="250391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214074" y="3932290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2322086" y="3927964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3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absorbed by a filter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Heat load on filters @ 23 m with a projection of 2 mm x 1 mm: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01" y="1970543"/>
            <a:ext cx="3824288" cy="2331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970543"/>
            <a:ext cx="3834662" cy="23448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594" y="874532"/>
            <a:ext cx="936104" cy="696077"/>
          </a:xfrm>
          <a:prstGeom prst="rect">
            <a:avLst/>
          </a:prstGeom>
        </p:spPr>
      </p:pic>
      <p:sp>
        <p:nvSpPr>
          <p:cNvPr id="15" name="Rectángulo 17"/>
          <p:cNvSpPr/>
          <p:nvPr/>
        </p:nvSpPr>
        <p:spPr>
          <a:xfrm>
            <a:off x="1331640" y="1556296"/>
            <a:ext cx="1218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Be (300 </a:t>
            </a:r>
            <a:r>
              <a:rPr lang="en-US" sz="1400" dirty="0" smtClean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 smtClean="0">
                <a:solidFill>
                  <a:srgbClr val="002060"/>
                </a:solidFill>
              </a:rPr>
              <a:t>m)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6" name="Rectángulo 17"/>
          <p:cNvSpPr/>
          <p:nvPr/>
        </p:nvSpPr>
        <p:spPr>
          <a:xfrm>
            <a:off x="5509990" y="1556297"/>
            <a:ext cx="16706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Diamond (300 </a:t>
            </a:r>
            <a:r>
              <a:rPr lang="en-US" sz="1400" dirty="0" smtClean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 smtClean="0">
                <a:solidFill>
                  <a:srgbClr val="002060"/>
                </a:solidFill>
              </a:rPr>
              <a:t>m)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6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2924" y="2039935"/>
            <a:ext cx="8622471" cy="33654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2060"/>
                </a:solidFill>
              </a:rPr>
              <a:t>Modelling synchrotron radiation beamlines </a:t>
            </a:r>
            <a:r>
              <a:rPr lang="en-US" sz="2667" b="1" dirty="0" smtClean="0">
                <a:solidFill>
                  <a:srgbClr val="002060"/>
                </a:solidFill>
              </a:rPr>
              <a:t>with</a:t>
            </a:r>
            <a:endParaRPr lang="en-US" sz="2667" b="1" dirty="0">
              <a:solidFill>
                <a:srgbClr val="002060"/>
              </a:solidFill>
            </a:endParaRPr>
          </a:p>
          <a:p>
            <a:pPr algn="ctr"/>
            <a:r>
              <a:rPr lang="en-US" sz="2667" b="1" dirty="0" smtClean="0">
                <a:solidFill>
                  <a:srgbClr val="002060"/>
                </a:solidFill>
              </a:rPr>
              <a:t>OASYS</a:t>
            </a:r>
          </a:p>
          <a:p>
            <a:pPr algn="ctr"/>
            <a:r>
              <a:rPr lang="en-US" sz="2667" b="1" dirty="0" smtClean="0">
                <a:solidFill>
                  <a:srgbClr val="002060"/>
                </a:solidFill>
              </a:rPr>
              <a:t> </a:t>
            </a:r>
            <a:endParaRPr lang="en-US" sz="2000" b="1" dirty="0" smtClean="0">
              <a:solidFill>
                <a:srgbClr val="00206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002060"/>
                </a:solidFill>
              </a:rPr>
              <a:t>Transport of power in a Beamline</a:t>
            </a:r>
            <a:endParaRPr lang="en-US" sz="2000" b="1" dirty="0">
              <a:solidFill>
                <a:srgbClr val="002060"/>
              </a:solidFill>
            </a:endParaRPr>
          </a:p>
          <a:p>
            <a:pPr algn="ctr"/>
            <a:endParaRPr lang="en-US" sz="2000" b="1" dirty="0">
              <a:solidFill>
                <a:srgbClr val="002060"/>
              </a:solidFill>
            </a:endParaRPr>
          </a:p>
          <a:p>
            <a:pPr algn="ctr"/>
            <a:r>
              <a:rPr lang="en-US" sz="1667" dirty="0"/>
              <a:t>Juan Reyes </a:t>
            </a:r>
            <a:r>
              <a:rPr lang="en-US" sz="1667" dirty="0" smtClean="0"/>
              <a:t>Herrera</a:t>
            </a:r>
          </a:p>
          <a:p>
            <a:pPr algn="ctr"/>
            <a:r>
              <a:rPr lang="en-US" sz="1100" dirty="0"/>
              <a:t>juan.reyes-herrera@esrf.fr</a:t>
            </a:r>
          </a:p>
          <a:p>
            <a:pPr algn="ctr"/>
            <a:endParaRPr lang="en-US" sz="1667" dirty="0"/>
          </a:p>
          <a:p>
            <a:pPr algn="ctr"/>
            <a:r>
              <a:rPr lang="en-US" sz="1333" dirty="0"/>
              <a:t>Advanced Analysis &amp; Precision Unit, </a:t>
            </a:r>
            <a:r>
              <a:rPr lang="en-US" sz="1333" dirty="0" smtClean="0"/>
              <a:t>MEG/ISDD, </a:t>
            </a:r>
            <a:r>
              <a:rPr lang="en-US" sz="1333" dirty="0"/>
              <a:t>ESRF</a:t>
            </a:r>
          </a:p>
          <a:p>
            <a:pPr algn="ctr"/>
            <a:endParaRPr lang="en-US" sz="1167" dirty="0" smtClean="0"/>
          </a:p>
          <a:p>
            <a:pPr algn="ctr"/>
            <a:r>
              <a:rPr lang="en-US" sz="1167" dirty="0" smtClean="0"/>
              <a:t>March 22</a:t>
            </a:r>
            <a:r>
              <a:rPr lang="en-US" sz="1167" baseline="30000" dirty="0" smtClean="0"/>
              <a:t>nd</a:t>
            </a:r>
            <a:r>
              <a:rPr lang="en-US" sz="1167" dirty="0" smtClean="0"/>
              <a:t> 2024</a:t>
            </a:r>
            <a:endParaRPr lang="en-US" sz="1167" dirty="0"/>
          </a:p>
          <a:p>
            <a:pPr algn="ctr"/>
            <a:endParaRPr lang="en-US" sz="1167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46079" y="86785"/>
            <a:ext cx="6864000" cy="4140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sz="833" smtClean="0"/>
              <a:t>OASYS-Power transport | HERCULES2024</a:t>
            </a:r>
            <a:endParaRPr lang="fr-FR" sz="833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409228"/>
            <a:ext cx="1656184" cy="5299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90" y="500785"/>
            <a:ext cx="2656137" cy="15936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154468" y="3788806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092280" y="3727111"/>
            <a:ext cx="1368152" cy="585056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304" y="3001516"/>
            <a:ext cx="915876" cy="6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be 186"/>
          <p:cNvSpPr/>
          <p:nvPr/>
        </p:nvSpPr>
        <p:spPr>
          <a:xfrm>
            <a:off x="6151030" y="3476615"/>
            <a:ext cx="1760987" cy="1041601"/>
          </a:xfrm>
          <a:prstGeom prst="cube">
            <a:avLst>
              <a:gd name="adj" fmla="val 10970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Optical components that could be present in a beamline:</a:t>
            </a:r>
            <a:endParaRPr lang="en-US" sz="1400" dirty="0"/>
          </a:p>
        </p:txBody>
      </p:sp>
      <p:sp>
        <p:nvSpPr>
          <p:cNvPr id="95" name="Oval 94"/>
          <p:cNvSpPr/>
          <p:nvPr/>
        </p:nvSpPr>
        <p:spPr>
          <a:xfrm>
            <a:off x="2924448" y="2067415"/>
            <a:ext cx="1547808" cy="51199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22691" y="1205975"/>
            <a:ext cx="459030" cy="5471416"/>
          </a:xfrm>
          <a:prstGeom prst="triangle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ángulo 17"/>
          <p:cNvSpPr/>
          <p:nvPr/>
        </p:nvSpPr>
        <p:spPr>
          <a:xfrm>
            <a:off x="2646438" y="3303856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Slit 1</a:t>
            </a:r>
            <a:endParaRPr lang="en-US" sz="1200" dirty="0"/>
          </a:p>
        </p:txBody>
      </p:sp>
      <p:sp>
        <p:nvSpPr>
          <p:cNvPr id="84" name="Rectangle 83"/>
          <p:cNvSpPr/>
          <p:nvPr/>
        </p:nvSpPr>
        <p:spPr>
          <a:xfrm>
            <a:off x="1408246" y="3854124"/>
            <a:ext cx="1804091" cy="15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Left Brace 91"/>
          <p:cNvSpPr/>
          <p:nvPr/>
        </p:nvSpPr>
        <p:spPr>
          <a:xfrm rot="10800000">
            <a:off x="3235153" y="3857136"/>
            <a:ext cx="125561" cy="158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346943" y="3618696"/>
            <a:ext cx="357452" cy="31783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437150" y="3330073"/>
            <a:ext cx="1003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Aperture (</a:t>
            </a:r>
            <a:r>
              <a:rPr lang="en-US" sz="1200" i="1" dirty="0" smtClean="0"/>
              <a:t>a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100" name="Cube 99"/>
          <p:cNvSpPr/>
          <p:nvPr/>
        </p:nvSpPr>
        <p:spPr>
          <a:xfrm>
            <a:off x="4520786" y="3476615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1" name="Grupo 12"/>
          <p:cNvGrpSpPr/>
          <p:nvPr/>
        </p:nvGrpSpPr>
        <p:grpSpPr>
          <a:xfrm>
            <a:off x="300884" y="3820992"/>
            <a:ext cx="478522" cy="113267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302274" y="3966204"/>
            <a:ext cx="489773" cy="121787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148179" y="3493395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ource</a:t>
            </a:r>
            <a:endParaRPr lang="en-US" sz="1400" dirty="0"/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663270" y="2579030"/>
            <a:ext cx="369272" cy="273902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2525250" y="3641746"/>
            <a:ext cx="702621" cy="216325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525250" y="4017465"/>
            <a:ext cx="702621" cy="218839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5" name="Rectángulo 17"/>
          <p:cNvSpPr/>
          <p:nvPr/>
        </p:nvSpPr>
        <p:spPr>
          <a:xfrm>
            <a:off x="3825129" y="2833819"/>
            <a:ext cx="1806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Absorption by filters</a:t>
            </a:r>
            <a:endParaRPr lang="en-US" sz="1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621813" y="3236097"/>
            <a:ext cx="0" cy="18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ángulo 17"/>
          <p:cNvSpPr/>
          <p:nvPr/>
        </p:nvSpPr>
        <p:spPr>
          <a:xfrm>
            <a:off x="6022393" y="4958693"/>
            <a:ext cx="2332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Absorption power by mirror</a:t>
            </a:r>
            <a:endParaRPr lang="en-US" sz="1400" dirty="0"/>
          </a:p>
        </p:txBody>
      </p:sp>
      <p:grpSp>
        <p:nvGrpSpPr>
          <p:cNvPr id="128" name="Group 127"/>
          <p:cNvGrpSpPr/>
          <p:nvPr/>
        </p:nvGrpSpPr>
        <p:grpSpPr>
          <a:xfrm>
            <a:off x="162097" y="1166793"/>
            <a:ext cx="7770479" cy="1635589"/>
            <a:chOff x="730367" y="2046459"/>
            <a:chExt cx="7770479" cy="1635589"/>
          </a:xfrm>
        </p:grpSpPr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31" name="Cube 130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Cube 131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7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1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3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0" name="Cube 169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1" name="Cube 170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39" name="Straight Connector 138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</a:t>
              </a:r>
              <a:r>
                <a:rPr lang="en-US" sz="1400" dirty="0" smtClean="0"/>
                <a:t>ource</a:t>
              </a:r>
              <a:endParaRPr lang="en-US" sz="1400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Front end</a:t>
              </a:r>
              <a:endParaRPr lang="en-US" sz="1400" dirty="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Cube 145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ight Brace 146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Water-cooled</a:t>
              </a:r>
            </a:p>
            <a:p>
              <a:r>
                <a:rPr lang="en-US" sz="1400" dirty="0" smtClean="0"/>
                <a:t>slits</a:t>
              </a:r>
              <a:endParaRPr lang="en-US" sz="1400" dirty="0"/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Windows</a:t>
              </a:r>
              <a:endParaRPr lang="en-US" sz="1400" dirty="0"/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slits</a:t>
              </a:r>
              <a:endParaRPr lang="en-US" sz="1400" dirty="0"/>
            </a:p>
          </p:txBody>
        </p:sp>
        <p:cxnSp>
          <p:nvCxnSpPr>
            <p:cNvPr id="155" name="Straight Connector 154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ube 155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mirrors</a:t>
              </a:r>
              <a:endParaRPr lang="en-US" sz="1400" dirty="0"/>
            </a:p>
          </p:txBody>
        </p:sp>
        <p:sp>
          <p:nvSpPr>
            <p:cNvPr id="158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Monochromator</a:t>
              </a:r>
              <a:endParaRPr lang="en-US" sz="1400" dirty="0"/>
            </a:p>
          </p:txBody>
        </p:sp>
        <p:sp>
          <p:nvSpPr>
            <p:cNvPr id="159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Focusing system</a:t>
              </a:r>
              <a:endParaRPr lang="en-US" sz="1400" dirty="0"/>
            </a:p>
          </p:txBody>
        </p:sp>
        <p:cxnSp>
          <p:nvCxnSpPr>
            <p:cNvPr id="160" name="Straight Connector 159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62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164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KB mirrors</a:t>
              </a:r>
              <a:endParaRPr lang="en-US" sz="1400" dirty="0"/>
            </a:p>
          </p:txBody>
        </p:sp>
        <p:cxnSp>
          <p:nvCxnSpPr>
            <p:cNvPr id="165" name="Straight Connector 164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Cube 165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1346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Mirror 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8" name="Rectángulo 17"/>
          <p:cNvSpPr/>
          <p:nvPr/>
        </p:nvSpPr>
        <p:spPr>
          <a:xfrm>
            <a:off x="971600" y="1123594"/>
            <a:ext cx="2658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Same material, different angles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25" y="4542937"/>
            <a:ext cx="606549" cy="643534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5580112" y="1123595"/>
            <a:ext cx="2598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Same angle, different coatings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13" y="1743723"/>
            <a:ext cx="3555153" cy="25530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653975"/>
            <a:ext cx="3672408" cy="265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8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7" y="1353227"/>
            <a:ext cx="3564911" cy="2314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Mirror 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83183" y="1723158"/>
            <a:ext cx="288032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7"/>
          <p:cNvSpPr/>
          <p:nvPr/>
        </p:nvSpPr>
        <p:spPr>
          <a:xfrm>
            <a:off x="539552" y="1461073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  <p:sp>
        <p:nvSpPr>
          <p:cNvPr id="15" name="Rectángulo 17"/>
          <p:cNvSpPr/>
          <p:nvPr/>
        </p:nvSpPr>
        <p:spPr>
          <a:xfrm>
            <a:off x="1011746" y="2065362"/>
            <a:ext cx="1241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690001" y="1909247"/>
            <a:ext cx="1512168" cy="41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582" y="877526"/>
            <a:ext cx="2976837" cy="228794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5767759" y="944716"/>
            <a:ext cx="288032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17"/>
          <p:cNvSpPr/>
          <p:nvPr/>
        </p:nvSpPr>
        <p:spPr>
          <a:xfrm>
            <a:off x="5724128" y="682631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530" y="3262232"/>
            <a:ext cx="2996309" cy="2221680"/>
          </a:xfrm>
          <a:prstGeom prst="rect">
            <a:avLst/>
          </a:prstGeom>
        </p:spPr>
      </p:pic>
      <p:sp>
        <p:nvSpPr>
          <p:cNvPr id="23" name="Rectángulo 17"/>
          <p:cNvSpPr/>
          <p:nvPr/>
        </p:nvSpPr>
        <p:spPr>
          <a:xfrm>
            <a:off x="6055791" y="3475951"/>
            <a:ext cx="1241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912741" y="3427876"/>
            <a:ext cx="171427" cy="149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59045" y="2219250"/>
            <a:ext cx="159258" cy="30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774597" y="3376888"/>
            <a:ext cx="1460715" cy="46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17"/>
          <p:cNvSpPr/>
          <p:nvPr/>
        </p:nvSpPr>
        <p:spPr>
          <a:xfrm>
            <a:off x="404780" y="804358"/>
            <a:ext cx="3918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Example of reflection, primarily mirrors @ 30 m</a:t>
            </a:r>
            <a:endParaRPr lang="en-US" sz="1400" dirty="0"/>
          </a:p>
        </p:txBody>
      </p:sp>
      <p:sp>
        <p:nvSpPr>
          <p:cNvPr id="31" name="Rectángulo 17"/>
          <p:cNvSpPr/>
          <p:nvPr/>
        </p:nvSpPr>
        <p:spPr>
          <a:xfrm>
            <a:off x="6595736" y="1154008"/>
            <a:ext cx="16578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Absorbed power 113 W</a:t>
            </a:r>
            <a:endParaRPr lang="en-US" sz="1100" dirty="0"/>
          </a:p>
        </p:txBody>
      </p:sp>
      <p:sp>
        <p:nvSpPr>
          <p:cNvPr id="40" name="Rectángulo 17"/>
          <p:cNvSpPr/>
          <p:nvPr/>
        </p:nvSpPr>
        <p:spPr>
          <a:xfrm>
            <a:off x="6552013" y="3783728"/>
            <a:ext cx="1579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Absorbed power 52 W</a:t>
            </a:r>
            <a:endParaRPr lang="en-US" sz="11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934" y="4021124"/>
            <a:ext cx="1472022" cy="13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7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absorbed by a mirror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Heat load on mirrors @ 30 m: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594" y="874532"/>
            <a:ext cx="936104" cy="696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9" y="1970542"/>
            <a:ext cx="3745706" cy="2320766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1619672" y="1547911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Si (7 mrad)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1" name="Rectángulo 17"/>
          <p:cNvSpPr/>
          <p:nvPr/>
        </p:nvSpPr>
        <p:spPr>
          <a:xfrm>
            <a:off x="5509990" y="1556297"/>
            <a:ext cx="2877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Diamond (100 </a:t>
            </a:r>
            <a:r>
              <a:rPr lang="en-US" sz="1400" dirty="0" smtClean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 smtClean="0">
                <a:solidFill>
                  <a:srgbClr val="002060"/>
                </a:solidFill>
              </a:rPr>
              <a:t>m) + Rh (3 mrad) 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559" y="2050332"/>
            <a:ext cx="3777139" cy="233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9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Other optical elements in XOPPY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Multilayers</a:t>
            </a:r>
            <a:endParaRPr lang="en-US" sz="1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6692"/>
            <a:ext cx="2109651" cy="1091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04780" y="2954792"/>
                <a:ext cx="1888808" cy="569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lang="en-GB" sz="1050" dirty="0"/>
                            <m:t> </m:t>
                          </m:r>
                          <m:r>
                            <a:rPr lang="en-US" sz="10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ad>
                        <m:radPr>
                          <m:degHide m:val="on"/>
                          <m:ctrlPr>
                            <a:rPr lang="en-US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</m:e>
                                <m:sup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80" y="2954792"/>
                <a:ext cx="1888808" cy="5697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985292"/>
            <a:ext cx="2952328" cy="186718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079204" y="1141417"/>
            <a:ext cx="15327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[</a:t>
            </a:r>
            <a:r>
              <a:rPr lang="en-GB" sz="1400" dirty="0"/>
              <a:t>W</a:t>
            </a:r>
            <a:r>
              <a:rPr lang="en-GB" sz="1400" dirty="0" smtClean="0"/>
              <a:t>(2.5)/Si(2.5)]</a:t>
            </a:r>
            <a:r>
              <a:rPr lang="en-GB" sz="1400" baseline="-25000" dirty="0"/>
              <a:t>5</a:t>
            </a:r>
            <a:r>
              <a:rPr lang="en-GB" sz="1400" baseline="-25000" dirty="0" smtClean="0"/>
              <a:t>0</a:t>
            </a:r>
          </a:p>
          <a:p>
            <a:endParaRPr lang="en-US" sz="1400" dirty="0" smtClean="0"/>
          </a:p>
          <a:p>
            <a:r>
              <a:rPr lang="en-US" sz="1400" dirty="0" smtClean="0"/>
              <a:t>1.4</a:t>
            </a:r>
            <a:r>
              <a:rPr lang="en-US" sz="1400" baseline="30000" dirty="0" smtClean="0"/>
              <a:t>o</a:t>
            </a:r>
            <a:endParaRPr lang="en-GB" sz="1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2010156"/>
            <a:ext cx="2876753" cy="213664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9863" y="3361556"/>
            <a:ext cx="2880217" cy="1854139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4283968" y="2917316"/>
            <a:ext cx="36004" cy="322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779146" y="2459750"/>
            <a:ext cx="269070" cy="4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607" y="754170"/>
            <a:ext cx="542306" cy="62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6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93621"/>
            <a:ext cx="3336032" cy="2131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Other optical elements in XOPPY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Crystals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52" y="1222571"/>
            <a:ext cx="432048" cy="5322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87624" y="2497460"/>
            <a:ext cx="698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/>
              <a:t>Si (111</a:t>
            </a:r>
            <a:r>
              <a:rPr lang="es-MX" sz="1200" dirty="0" smtClean="0"/>
              <a:t>)</a:t>
            </a:r>
          </a:p>
          <a:p>
            <a:r>
              <a:rPr lang="es-MX" sz="1200" dirty="0" smtClean="0"/>
              <a:t>22 keV</a:t>
            </a:r>
            <a:endParaRPr lang="en-GB" sz="1200" dirty="0"/>
          </a:p>
        </p:txBody>
      </p:sp>
      <p:sp>
        <p:nvSpPr>
          <p:cNvPr id="15" name="Rectangle 14"/>
          <p:cNvSpPr/>
          <p:nvPr/>
        </p:nvSpPr>
        <p:spPr>
          <a:xfrm>
            <a:off x="6372200" y="1754804"/>
            <a:ext cx="11560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 err="1" smtClean="0"/>
              <a:t>Rocking</a:t>
            </a:r>
            <a:r>
              <a:rPr lang="es-MX" sz="1200" dirty="0" smtClean="0"/>
              <a:t> curve</a:t>
            </a:r>
            <a:endParaRPr lang="en-GB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829" y="2393621"/>
            <a:ext cx="3096344" cy="2229145"/>
          </a:xfrm>
          <a:prstGeom prst="rect">
            <a:avLst/>
          </a:prstGeom>
        </p:spPr>
      </p:pic>
      <p:pic>
        <p:nvPicPr>
          <p:cNvPr id="11" name="Picture 10" descr="spie_cryst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62855" y="863511"/>
            <a:ext cx="1440160" cy="1385071"/>
          </a:xfrm>
          <a:prstGeom prst="rect">
            <a:avLst/>
          </a:prstGeom>
          <a:noFill/>
        </p:spPr>
      </p:pic>
      <p:sp>
        <p:nvSpPr>
          <p:cNvPr id="13" name="Rectángulo 17"/>
          <p:cNvSpPr/>
          <p:nvPr/>
        </p:nvSpPr>
        <p:spPr>
          <a:xfrm>
            <a:off x="1288259" y="709622"/>
            <a:ext cx="1646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Bragg or reflection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7" name="Cube 16"/>
          <p:cNvSpPr/>
          <p:nvPr/>
        </p:nvSpPr>
        <p:spPr>
          <a:xfrm rot="20838084">
            <a:off x="6479433" y="1367064"/>
            <a:ext cx="409168" cy="117684"/>
          </a:xfrm>
          <a:prstGeom prst="cube">
            <a:avLst>
              <a:gd name="adj" fmla="val 66159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6931403" y="1318448"/>
            <a:ext cx="43204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7"/>
          <p:cNvSpPr/>
          <p:nvPr/>
        </p:nvSpPr>
        <p:spPr>
          <a:xfrm>
            <a:off x="5639628" y="840856"/>
            <a:ext cx="2621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Double crystal monochromator</a:t>
            </a:r>
            <a:endParaRPr lang="en-US" sz="1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026727" y="1394980"/>
            <a:ext cx="651805" cy="98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664781" y="1294630"/>
            <a:ext cx="266622" cy="1034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be 20"/>
          <p:cNvSpPr/>
          <p:nvPr/>
        </p:nvSpPr>
        <p:spPr>
          <a:xfrm rot="20838084">
            <a:off x="6779343" y="1206091"/>
            <a:ext cx="409168" cy="117684"/>
          </a:xfrm>
          <a:prstGeom prst="cube">
            <a:avLst>
              <a:gd name="adj" fmla="val 66159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24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5545758" y="1914039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Calculation of flux at the sample position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Exercise: estimate the photon flux at the sample position.</a:t>
            </a:r>
            <a:endParaRPr lang="en-US" sz="1400" dirty="0"/>
          </a:p>
        </p:txBody>
      </p:sp>
      <p:sp>
        <p:nvSpPr>
          <p:cNvPr id="132" name="Rectángulo 17"/>
          <p:cNvSpPr/>
          <p:nvPr/>
        </p:nvSpPr>
        <p:spPr>
          <a:xfrm>
            <a:off x="5646369" y="987753"/>
            <a:ext cx="784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KB slits</a:t>
            </a:r>
          </a:p>
          <a:p>
            <a:r>
              <a:rPr lang="en-US" sz="1400" dirty="0" smtClean="0"/>
              <a:t>51 m</a:t>
            </a:r>
            <a:endParaRPr lang="en-US" sz="1400" dirty="0"/>
          </a:p>
        </p:txBody>
      </p:sp>
      <p:grpSp>
        <p:nvGrpSpPr>
          <p:cNvPr id="77" name="Group 76"/>
          <p:cNvGrpSpPr/>
          <p:nvPr/>
        </p:nvGrpSpPr>
        <p:grpSpPr>
          <a:xfrm>
            <a:off x="411884" y="1431726"/>
            <a:ext cx="7770479" cy="1915402"/>
            <a:chOff x="730367" y="2166984"/>
            <a:chExt cx="7770479" cy="1915402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82" name="Cube 81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Cube 83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3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42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3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4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5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6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94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23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4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5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6" name="Cube 125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95" name="Straight Connector 9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</a:t>
              </a:r>
              <a:r>
                <a:rPr lang="en-US" sz="1400" dirty="0" smtClean="0"/>
                <a:t>ource</a:t>
              </a:r>
              <a:endParaRPr lang="en-US" sz="1400" dirty="0"/>
            </a:p>
          </p:txBody>
        </p:sp>
        <p:cxnSp>
          <p:nvCxnSpPr>
            <p:cNvPr id="106" name="Straight Arrow Connector 105"/>
            <p:cNvCxnSpPr/>
            <p:nvPr/>
          </p:nvCxnSpPr>
          <p:spPr>
            <a:xfrm flipH="1">
              <a:off x="6090130" y="2318530"/>
              <a:ext cx="122529" cy="224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Cube 111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ángulo 17"/>
            <p:cNvSpPr/>
            <p:nvPr/>
          </p:nvSpPr>
          <p:spPr>
            <a:xfrm>
              <a:off x="3223135" y="2942157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mirrors</a:t>
              </a:r>
              <a:endParaRPr lang="en-US" sz="1400" dirty="0"/>
            </a:p>
          </p:txBody>
        </p:sp>
        <p:sp>
          <p:nvSpPr>
            <p:cNvPr id="114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Monochromator</a:t>
              </a:r>
              <a:endParaRPr lang="en-US" sz="1400" dirty="0"/>
            </a:p>
          </p:txBody>
        </p:sp>
        <p:sp>
          <p:nvSpPr>
            <p:cNvPr id="115" name="Rectángulo 17"/>
            <p:cNvSpPr/>
            <p:nvPr/>
          </p:nvSpPr>
          <p:spPr>
            <a:xfrm>
              <a:off x="6895176" y="2166984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Focusing system</a:t>
              </a:r>
              <a:endParaRPr lang="en-US" sz="1400" dirty="0"/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18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120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KB mirrors</a:t>
              </a:r>
              <a:endParaRPr lang="en-US" sz="1400" dirty="0"/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be 12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Straight Arrow Connector 72"/>
            <p:cNvCxnSpPr>
              <a:stCxn id="72" idx="0"/>
            </p:cNvCxnSpPr>
            <p:nvPr/>
          </p:nvCxnSpPr>
          <p:spPr>
            <a:xfrm flipV="1">
              <a:off x="5706989" y="3336053"/>
              <a:ext cx="70727" cy="310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ángulo 17"/>
            <p:cNvSpPr/>
            <p:nvPr/>
          </p:nvSpPr>
          <p:spPr>
            <a:xfrm>
              <a:off x="7266510" y="3559166"/>
              <a:ext cx="9412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Ni coated</a:t>
              </a:r>
            </a:p>
            <a:p>
              <a:r>
                <a:rPr lang="en-US" sz="1400" dirty="0" smtClean="0"/>
                <a:t>6 mrad</a:t>
              </a:r>
              <a:endParaRPr lang="en-US" sz="1400" dirty="0"/>
            </a:p>
          </p:txBody>
        </p:sp>
        <p:cxnSp>
          <p:nvCxnSpPr>
            <p:cNvPr id="83" name="Straight Arrow Connector 82"/>
            <p:cNvCxnSpPr>
              <a:stCxn id="81" idx="0"/>
            </p:cNvCxnSpPr>
            <p:nvPr/>
          </p:nvCxnSpPr>
          <p:spPr>
            <a:xfrm flipH="1" flipV="1">
              <a:off x="7401862" y="2810698"/>
              <a:ext cx="335290" cy="748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ectangle 152"/>
          <p:cNvSpPr/>
          <p:nvPr/>
        </p:nvSpPr>
        <p:spPr>
          <a:xfrm>
            <a:off x="5581578" y="205457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Rectangle 153"/>
          <p:cNvSpPr/>
          <p:nvPr/>
        </p:nvSpPr>
        <p:spPr>
          <a:xfrm>
            <a:off x="5438467" y="1956758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Rectangle 154"/>
          <p:cNvSpPr/>
          <p:nvPr/>
        </p:nvSpPr>
        <p:spPr>
          <a:xfrm>
            <a:off x="5591816" y="194002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ángulo 17"/>
          <p:cNvSpPr/>
          <p:nvPr/>
        </p:nvSpPr>
        <p:spPr>
          <a:xfrm>
            <a:off x="4202123" y="2911538"/>
            <a:ext cx="2372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Slits aperture 1 mm x 1 mm</a:t>
            </a:r>
            <a:endParaRPr lang="en-US" sz="1400" dirty="0"/>
          </a:p>
        </p:txBody>
      </p:sp>
      <p:sp>
        <p:nvSpPr>
          <p:cNvPr id="75" name="Rectángulo 17"/>
          <p:cNvSpPr/>
          <p:nvPr/>
        </p:nvSpPr>
        <p:spPr>
          <a:xfrm>
            <a:off x="2302435" y="1631759"/>
            <a:ext cx="154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Ni coated 7 mrad</a:t>
            </a:r>
            <a:endParaRPr lang="en-US" sz="1400" dirty="0"/>
          </a:p>
        </p:txBody>
      </p:sp>
      <p:sp>
        <p:nvSpPr>
          <p:cNvPr id="76" name="Rectángulo 17"/>
          <p:cNvSpPr/>
          <p:nvPr/>
        </p:nvSpPr>
        <p:spPr>
          <a:xfrm>
            <a:off x="4504053" y="1265826"/>
            <a:ext cx="784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Si (111)</a:t>
            </a:r>
            <a:endParaRPr lang="en-US" sz="1400" dirty="0"/>
          </a:p>
        </p:txBody>
      </p:sp>
      <p:sp>
        <p:nvSpPr>
          <p:cNvPr id="79" name="Rectángulo 17"/>
          <p:cNvSpPr/>
          <p:nvPr/>
        </p:nvSpPr>
        <p:spPr>
          <a:xfrm>
            <a:off x="404424" y="2527012"/>
            <a:ext cx="1101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ESRF-ID21</a:t>
            </a:r>
          </a:p>
          <a:p>
            <a:r>
              <a:rPr lang="en-US" sz="1400" dirty="0" smtClean="0"/>
              <a:t>5 keV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573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5545758" y="1914039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Calculation of flux at the sample position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Exercise: estimate the photon flux at the sample position.</a:t>
            </a:r>
            <a:endParaRPr lang="en-US" sz="1400" dirty="0"/>
          </a:p>
        </p:txBody>
      </p:sp>
      <p:sp>
        <p:nvSpPr>
          <p:cNvPr id="132" name="Rectángulo 17"/>
          <p:cNvSpPr/>
          <p:nvPr/>
        </p:nvSpPr>
        <p:spPr>
          <a:xfrm>
            <a:off x="5646369" y="987753"/>
            <a:ext cx="784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KB slits</a:t>
            </a:r>
          </a:p>
          <a:p>
            <a:r>
              <a:rPr lang="en-US" sz="1400" dirty="0" smtClean="0"/>
              <a:t>51 m</a:t>
            </a:r>
            <a:endParaRPr lang="en-US" sz="1400" dirty="0"/>
          </a:p>
        </p:txBody>
      </p:sp>
      <p:grpSp>
        <p:nvGrpSpPr>
          <p:cNvPr id="77" name="Group 76"/>
          <p:cNvGrpSpPr/>
          <p:nvPr/>
        </p:nvGrpSpPr>
        <p:grpSpPr>
          <a:xfrm>
            <a:off x="411884" y="1431726"/>
            <a:ext cx="7770479" cy="1915402"/>
            <a:chOff x="730367" y="2166984"/>
            <a:chExt cx="7770479" cy="1915402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82" name="Cube 81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Cube 83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3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42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3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4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5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6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94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23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4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5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6" name="Cube 125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95" name="Straight Connector 9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</a:t>
              </a:r>
              <a:r>
                <a:rPr lang="en-US" sz="1400" dirty="0" smtClean="0"/>
                <a:t>ource</a:t>
              </a:r>
              <a:endParaRPr lang="en-US" sz="1400" dirty="0"/>
            </a:p>
          </p:txBody>
        </p:sp>
        <p:cxnSp>
          <p:nvCxnSpPr>
            <p:cNvPr id="106" name="Straight Arrow Connector 105"/>
            <p:cNvCxnSpPr/>
            <p:nvPr/>
          </p:nvCxnSpPr>
          <p:spPr>
            <a:xfrm flipH="1">
              <a:off x="6090130" y="2318530"/>
              <a:ext cx="122529" cy="224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Cube 111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ángulo 17"/>
            <p:cNvSpPr/>
            <p:nvPr/>
          </p:nvSpPr>
          <p:spPr>
            <a:xfrm>
              <a:off x="3223135" y="2942157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mirrors</a:t>
              </a:r>
              <a:endParaRPr lang="en-US" sz="1400" dirty="0"/>
            </a:p>
          </p:txBody>
        </p:sp>
        <p:sp>
          <p:nvSpPr>
            <p:cNvPr id="114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Monochromator</a:t>
              </a:r>
              <a:endParaRPr lang="en-US" sz="1400" dirty="0"/>
            </a:p>
          </p:txBody>
        </p:sp>
        <p:sp>
          <p:nvSpPr>
            <p:cNvPr id="115" name="Rectángulo 17"/>
            <p:cNvSpPr/>
            <p:nvPr/>
          </p:nvSpPr>
          <p:spPr>
            <a:xfrm>
              <a:off x="6895176" y="2166984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Focusing system</a:t>
              </a:r>
              <a:endParaRPr lang="en-US" sz="1400" dirty="0"/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18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120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KB mirrors</a:t>
              </a:r>
              <a:endParaRPr lang="en-US" sz="1400" dirty="0"/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be 12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Straight Arrow Connector 72"/>
            <p:cNvCxnSpPr>
              <a:stCxn id="72" idx="0"/>
            </p:cNvCxnSpPr>
            <p:nvPr/>
          </p:nvCxnSpPr>
          <p:spPr>
            <a:xfrm flipV="1">
              <a:off x="5706989" y="3336053"/>
              <a:ext cx="70727" cy="310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ángulo 17"/>
            <p:cNvSpPr/>
            <p:nvPr/>
          </p:nvSpPr>
          <p:spPr>
            <a:xfrm>
              <a:off x="7266510" y="3559166"/>
              <a:ext cx="9412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Ni coated</a:t>
              </a:r>
            </a:p>
            <a:p>
              <a:r>
                <a:rPr lang="en-US" sz="1400" dirty="0" smtClean="0"/>
                <a:t>6 mrad</a:t>
              </a:r>
              <a:endParaRPr lang="en-US" sz="1400" dirty="0"/>
            </a:p>
          </p:txBody>
        </p:sp>
        <p:cxnSp>
          <p:nvCxnSpPr>
            <p:cNvPr id="83" name="Straight Arrow Connector 82"/>
            <p:cNvCxnSpPr>
              <a:stCxn id="81" idx="0"/>
            </p:cNvCxnSpPr>
            <p:nvPr/>
          </p:nvCxnSpPr>
          <p:spPr>
            <a:xfrm flipH="1" flipV="1">
              <a:off x="7401862" y="2810698"/>
              <a:ext cx="335290" cy="748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ectangle 152"/>
          <p:cNvSpPr/>
          <p:nvPr/>
        </p:nvSpPr>
        <p:spPr>
          <a:xfrm>
            <a:off x="5581578" y="205457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Rectangle 153"/>
          <p:cNvSpPr/>
          <p:nvPr/>
        </p:nvSpPr>
        <p:spPr>
          <a:xfrm>
            <a:off x="5438467" y="1956758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Rectangle 154"/>
          <p:cNvSpPr/>
          <p:nvPr/>
        </p:nvSpPr>
        <p:spPr>
          <a:xfrm>
            <a:off x="5591816" y="194002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ángulo 17"/>
          <p:cNvSpPr/>
          <p:nvPr/>
        </p:nvSpPr>
        <p:spPr>
          <a:xfrm>
            <a:off x="4202123" y="2911538"/>
            <a:ext cx="2372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Slits aperture 1 mm x 1 mm</a:t>
            </a:r>
            <a:endParaRPr lang="en-US" sz="1400" dirty="0"/>
          </a:p>
        </p:txBody>
      </p:sp>
      <p:sp>
        <p:nvSpPr>
          <p:cNvPr id="75" name="Rectángulo 17"/>
          <p:cNvSpPr/>
          <p:nvPr/>
        </p:nvSpPr>
        <p:spPr>
          <a:xfrm>
            <a:off x="2302435" y="1631759"/>
            <a:ext cx="154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Ni coated 7 mrad</a:t>
            </a:r>
            <a:endParaRPr lang="en-US" sz="1400" dirty="0"/>
          </a:p>
        </p:txBody>
      </p:sp>
      <p:sp>
        <p:nvSpPr>
          <p:cNvPr id="76" name="Rectángulo 17"/>
          <p:cNvSpPr/>
          <p:nvPr/>
        </p:nvSpPr>
        <p:spPr>
          <a:xfrm>
            <a:off x="4504053" y="1265826"/>
            <a:ext cx="784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Si (111)</a:t>
            </a:r>
            <a:endParaRPr lang="en-US" sz="1400" dirty="0"/>
          </a:p>
        </p:txBody>
      </p:sp>
      <p:sp>
        <p:nvSpPr>
          <p:cNvPr id="79" name="Rectángulo 17"/>
          <p:cNvSpPr/>
          <p:nvPr/>
        </p:nvSpPr>
        <p:spPr>
          <a:xfrm>
            <a:off x="404424" y="2527012"/>
            <a:ext cx="1101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ESRF-ID21</a:t>
            </a:r>
          </a:p>
          <a:p>
            <a:r>
              <a:rPr lang="en-US" sz="1400" dirty="0" smtClean="0"/>
              <a:t>5 keV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268" y="3648035"/>
            <a:ext cx="71532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8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Transport of power in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9" name="TextBox 8"/>
          <p:cNvSpPr txBox="1"/>
          <p:nvPr/>
        </p:nvSpPr>
        <p:spPr>
          <a:xfrm>
            <a:off x="648701" y="1417340"/>
            <a:ext cx="61571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692"/>
                </a:solidFill>
              </a:rPr>
              <a:t>Outline:</a:t>
            </a:r>
          </a:p>
          <a:p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692"/>
                </a:solidFill>
              </a:rPr>
              <a:t>Source emission: Flux and power spectra.</a:t>
            </a:r>
          </a:p>
          <a:p>
            <a:endParaRPr lang="en-US" dirty="0" smtClean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692"/>
                </a:solidFill>
              </a:rPr>
              <a:t>Optical elements: characteristics and absorbed power.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692"/>
                </a:solidFill>
              </a:rPr>
              <a:t>Flux and power that arrive to the sample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9134" y="2955925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290016" y="2925078"/>
            <a:ext cx="1142013" cy="523360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083" y="2225668"/>
            <a:ext cx="915876" cy="6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707" y="2425452"/>
            <a:ext cx="2982268" cy="20091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0" name="TextBox 9"/>
          <p:cNvSpPr txBox="1"/>
          <p:nvPr/>
        </p:nvSpPr>
        <p:spPr>
          <a:xfrm>
            <a:off x="7515125" y="851728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9878" y="913284"/>
            <a:ext cx="6157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/>
              <a:t>Source spectrum (Photon flux or power vs Energy)</a:t>
            </a:r>
            <a:endParaRPr lang="en-US" sz="1600" dirty="0">
              <a:solidFill>
                <a:srgbClr val="00269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123907"/>
            <a:ext cx="3005847" cy="2441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764" y="2802756"/>
            <a:ext cx="20347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bending magnet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38"/>
          <a:stretch/>
        </p:blipFill>
        <p:spPr>
          <a:xfrm>
            <a:off x="6300192" y="1326503"/>
            <a:ext cx="2429867" cy="3562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7915" y="2590554"/>
            <a:ext cx="84875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  </a:t>
            </a:r>
            <a:r>
              <a:rPr lang="en-US" sz="1200" dirty="0">
                <a:solidFill>
                  <a:srgbClr val="002060"/>
                </a:solidFill>
              </a:rPr>
              <a:t>W</a:t>
            </a:r>
            <a:r>
              <a:rPr lang="en-US" sz="1200" dirty="0" smtClean="0">
                <a:solidFill>
                  <a:srgbClr val="002060"/>
                </a:solidFill>
              </a:rPr>
              <a:t>iggler</a:t>
            </a:r>
            <a:endParaRPr lang="en-GB" sz="1200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63888" y="3387483"/>
            <a:ext cx="77806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Bending </a:t>
            </a:r>
          </a:p>
          <a:p>
            <a:r>
              <a:rPr lang="en-US" sz="1200" dirty="0" smtClean="0">
                <a:solidFill>
                  <a:srgbClr val="00B050"/>
                </a:solidFill>
              </a:rPr>
              <a:t>magnet</a:t>
            </a:r>
            <a:endParaRPr lang="en-GB" sz="1100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21192873">
            <a:off x="3458566" y="3058885"/>
            <a:ext cx="810129" cy="228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004048" y="2496547"/>
            <a:ext cx="739350" cy="159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5078684" y="2470872"/>
            <a:ext cx="84875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Undulator</a:t>
            </a:r>
            <a:endParaRPr lang="en-GB" sz="11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8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41276"/>
            <a:ext cx="2774259" cy="1070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04357" y="3177303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57" y="3177303"/>
                <a:ext cx="2870466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371542" y="2454861"/>
                <a:ext cx="3444789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≡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42" y="2454861"/>
                <a:ext cx="3444789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78" y="4729708"/>
            <a:ext cx="720080" cy="432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842" y="949132"/>
            <a:ext cx="792431" cy="60439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141" y="697260"/>
            <a:ext cx="3344606" cy="263052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104" y="3341472"/>
            <a:ext cx="2701887" cy="2149567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5323817" y="2980902"/>
            <a:ext cx="360040" cy="36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be 29"/>
          <p:cNvSpPr/>
          <p:nvPr/>
        </p:nvSpPr>
        <p:spPr>
          <a:xfrm>
            <a:off x="4554905" y="4475712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Cube 29"/>
          <p:cNvSpPr/>
          <p:nvPr/>
        </p:nvSpPr>
        <p:spPr>
          <a:xfrm>
            <a:off x="4447529" y="4819486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5" name="Grupo 12"/>
          <p:cNvGrpSpPr/>
          <p:nvPr/>
        </p:nvGrpSpPr>
        <p:grpSpPr>
          <a:xfrm>
            <a:off x="526115" y="4503818"/>
            <a:ext cx="1470437" cy="290218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508693" y="4853145"/>
            <a:ext cx="1470437" cy="290218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514612" y="4839094"/>
            <a:ext cx="3449407" cy="4367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302421" y="4208123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U42</a:t>
            </a:r>
            <a:endParaRPr lang="es-MX" sz="1400" dirty="0"/>
          </a:p>
        </p:txBody>
      </p:sp>
      <p:sp>
        <p:nvSpPr>
          <p:cNvPr id="129" name="Rectángulo 20"/>
          <p:cNvSpPr/>
          <p:nvPr/>
        </p:nvSpPr>
        <p:spPr>
          <a:xfrm>
            <a:off x="4340333" y="4002800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Slit</a:t>
            </a:r>
            <a:endParaRPr lang="en-US" sz="1600" dirty="0"/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528102" y="4698032"/>
            <a:ext cx="3741114" cy="141062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658973" y="4835954"/>
            <a:ext cx="3610243" cy="4681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1755865" y="4841668"/>
            <a:ext cx="3552474" cy="77843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666096" y="4818896"/>
            <a:ext cx="3603120" cy="2023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617162" y="4780850"/>
            <a:ext cx="3652054" cy="5057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543384" y="4847616"/>
            <a:ext cx="3725832" cy="61341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37070" y="4698622"/>
            <a:ext cx="208159" cy="442958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129374" y="5278451"/>
            <a:ext cx="229089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2996667" y="5102038"/>
            <a:ext cx="7569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30 m</a:t>
            </a:r>
            <a:endParaRPr lang="en-US" sz="1600" dirty="0"/>
          </a:p>
        </p:txBody>
      </p:sp>
      <p:sp>
        <p:nvSpPr>
          <p:cNvPr id="140" name="Cube 29"/>
          <p:cNvSpPr/>
          <p:nvPr/>
        </p:nvSpPr>
        <p:spPr>
          <a:xfrm>
            <a:off x="4447529" y="4351149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659744" y="4211285"/>
            <a:ext cx="666647" cy="938921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Arc 143"/>
          <p:cNvSpPr/>
          <p:nvPr/>
        </p:nvSpPr>
        <p:spPr>
          <a:xfrm>
            <a:off x="3624454" y="4515900"/>
            <a:ext cx="666647" cy="938921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71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658" y="3105106"/>
            <a:ext cx="3078069" cy="2281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75094" y="2536735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4" y="2536735"/>
                <a:ext cx="2870466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78" y="4729708"/>
            <a:ext cx="720080" cy="432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03" name="Cube 29"/>
          <p:cNvSpPr/>
          <p:nvPr/>
        </p:nvSpPr>
        <p:spPr>
          <a:xfrm>
            <a:off x="4554905" y="4475712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Cube 29"/>
          <p:cNvSpPr/>
          <p:nvPr/>
        </p:nvSpPr>
        <p:spPr>
          <a:xfrm>
            <a:off x="4447529" y="4819486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5" name="Grupo 12"/>
          <p:cNvGrpSpPr/>
          <p:nvPr/>
        </p:nvGrpSpPr>
        <p:grpSpPr>
          <a:xfrm>
            <a:off x="526115" y="4503818"/>
            <a:ext cx="1470437" cy="290218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508693" y="4853145"/>
            <a:ext cx="1470437" cy="290218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514612" y="4839094"/>
            <a:ext cx="3449407" cy="4367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307630" y="4112223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U42</a:t>
            </a:r>
            <a:endParaRPr lang="es-MX" sz="1400" dirty="0"/>
          </a:p>
        </p:txBody>
      </p:sp>
      <p:sp>
        <p:nvSpPr>
          <p:cNvPr id="129" name="Rectángulo 20"/>
          <p:cNvSpPr/>
          <p:nvPr/>
        </p:nvSpPr>
        <p:spPr>
          <a:xfrm>
            <a:off x="4340333" y="4002800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Slit</a:t>
            </a:r>
            <a:endParaRPr lang="en-US" sz="1600" dirty="0"/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528102" y="4698032"/>
            <a:ext cx="3741114" cy="141062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658973" y="4835954"/>
            <a:ext cx="3610243" cy="4681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1755865" y="4841668"/>
            <a:ext cx="3552474" cy="77843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666096" y="4818896"/>
            <a:ext cx="3603120" cy="2023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617162" y="4780850"/>
            <a:ext cx="3652054" cy="5057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543384" y="4847616"/>
            <a:ext cx="3725832" cy="61341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37070" y="4698622"/>
            <a:ext cx="208159" cy="442958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129374" y="5278451"/>
            <a:ext cx="229089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2996667" y="5102038"/>
            <a:ext cx="7569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30 m</a:t>
            </a:r>
            <a:endParaRPr lang="en-US" sz="1600" dirty="0"/>
          </a:p>
        </p:txBody>
      </p:sp>
      <p:sp>
        <p:nvSpPr>
          <p:cNvPr id="140" name="Cube 29"/>
          <p:cNvSpPr/>
          <p:nvPr/>
        </p:nvSpPr>
        <p:spPr>
          <a:xfrm>
            <a:off x="4447529" y="4351149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659744" y="4211285"/>
            <a:ext cx="666647" cy="938921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Arc 143"/>
          <p:cNvSpPr/>
          <p:nvPr/>
        </p:nvSpPr>
        <p:spPr>
          <a:xfrm>
            <a:off x="3624454" y="4515900"/>
            <a:ext cx="666647" cy="938921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1414" y="1056578"/>
            <a:ext cx="515498" cy="570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019" y="897251"/>
            <a:ext cx="2755894" cy="2066921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6084168" y="1710705"/>
            <a:ext cx="432048" cy="1394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692173" y="4112223"/>
            <a:ext cx="2640680" cy="0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 rot="5400000">
            <a:off x="6591935" y="3755895"/>
            <a:ext cx="193663" cy="5189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ángulo 17"/>
          <p:cNvSpPr/>
          <p:nvPr/>
        </p:nvSpPr>
        <p:spPr>
          <a:xfrm>
            <a:off x="6429269" y="3630373"/>
            <a:ext cx="756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~50 eV</a:t>
            </a:r>
            <a:endParaRPr lang="es-MX" sz="1400" dirty="0"/>
          </a:p>
        </p:txBody>
      </p:sp>
      <p:sp>
        <p:nvSpPr>
          <p:cNvPr id="67" name="Rectángulo 17"/>
          <p:cNvSpPr/>
          <p:nvPr/>
        </p:nvSpPr>
        <p:spPr>
          <a:xfrm>
            <a:off x="5911723" y="639221"/>
            <a:ext cx="1162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007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21726" y="2289719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26" y="2289719"/>
                <a:ext cx="2870466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585692"/>
            <a:ext cx="1167552" cy="7005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860591" y="4066912"/>
            <a:ext cx="1470437" cy="290218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847101" y="4702614"/>
            <a:ext cx="1470437" cy="290218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636897" y="3771217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U42</a:t>
            </a:r>
            <a:endParaRPr lang="es-MX" sz="14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016300" y="4733052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16300" y="3626108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90719" y="4322917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67744" y="4729708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227" y="1100524"/>
            <a:ext cx="4309467" cy="34348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842" y="949132"/>
            <a:ext cx="792431" cy="60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507951" y="2408544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51" y="2408544"/>
                <a:ext cx="2870466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585692"/>
            <a:ext cx="1167552" cy="7005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5" y="1028610"/>
            <a:ext cx="648072" cy="69549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1283505"/>
            <a:ext cx="4111699" cy="327791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6"/>
          <a:srcRect t="3434"/>
          <a:stretch/>
        </p:blipFill>
        <p:spPr>
          <a:xfrm>
            <a:off x="7164288" y="1405008"/>
            <a:ext cx="1352550" cy="533477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860591" y="4066912"/>
            <a:ext cx="1470437" cy="290218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847101" y="4702614"/>
            <a:ext cx="1470437" cy="290218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636897" y="3771217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U42</a:t>
            </a:r>
            <a:endParaRPr lang="es-MX" sz="14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016300" y="4733052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16300" y="3626108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90719" y="4322917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67744" y="4729708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3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 (gap)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5" y="1231453"/>
            <a:ext cx="1881596" cy="26214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5" name="Grupo 12"/>
          <p:cNvGrpSpPr/>
          <p:nvPr/>
        </p:nvGrpSpPr>
        <p:grpSpPr>
          <a:xfrm>
            <a:off x="4246829" y="1040075"/>
            <a:ext cx="2675847" cy="493834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4221249" y="1857572"/>
            <a:ext cx="2684737" cy="50739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3617088" y="1674829"/>
            <a:ext cx="69316" cy="693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345967" y="1360227"/>
                <a:ext cx="5729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967" y="1360227"/>
                <a:ext cx="5729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686404" y="1708019"/>
            <a:ext cx="558991" cy="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85779" y="1532292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i="1" dirty="0" smtClean="0"/>
              <a:t>Gap</a:t>
            </a:r>
            <a:endParaRPr lang="en-GB" sz="140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7671232" y="1894030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671232" y="787086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401674" y="119173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639466" y="118334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902485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426824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951151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484685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6484685" y="202940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923100" y="205369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426824" y="205369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861992" y="2053697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365169" y="2029407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164238" y="116771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5699172" y="11640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6203154" y="115874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747965" y="115140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6736080" y="200520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181403" y="2022700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5647869" y="202940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5123542" y="202940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589041" y="202325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r="21612"/>
          <a:stretch/>
        </p:blipFill>
        <p:spPr>
          <a:xfrm>
            <a:off x="4190049" y="1572065"/>
            <a:ext cx="2873024" cy="314987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7064027" y="1723971"/>
            <a:ext cx="270167" cy="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945651" y="1483895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922676" y="1890686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085876" y="2590526"/>
                <a:ext cx="24820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876" y="2590526"/>
                <a:ext cx="2482090" cy="276999"/>
              </a:xfrm>
              <a:prstGeom prst="rect">
                <a:avLst/>
              </a:prstGeom>
              <a:blipFill>
                <a:blip r:embed="rId5"/>
                <a:stretch>
                  <a:fillRect l="-1474" t="-2222" r="-2948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345" y="3046232"/>
            <a:ext cx="2997579" cy="20854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7820" y="3372628"/>
            <a:ext cx="800100" cy="981075"/>
          </a:xfrm>
          <a:prstGeom prst="rect">
            <a:avLst/>
          </a:prstGeom>
        </p:spPr>
      </p:pic>
      <p:cxnSp>
        <p:nvCxnSpPr>
          <p:cNvPr id="76" name="Straight Arrow Connector 75"/>
          <p:cNvCxnSpPr/>
          <p:nvPr/>
        </p:nvCxnSpPr>
        <p:spPr>
          <a:xfrm flipV="1">
            <a:off x="3240101" y="3649588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36080" y="3748845"/>
                <a:ext cx="1983492" cy="418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080" y="3748845"/>
                <a:ext cx="1983492" cy="418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F - default">
  <a:themeElements>
    <a:clrScheme name="ESRF">
      <a:dk1>
        <a:sysClr val="windowText" lastClr="000000"/>
      </a:dk1>
      <a:lt1>
        <a:sysClr val="window" lastClr="FFFFFF"/>
      </a:lt1>
      <a:dk2>
        <a:srgbClr val="B7B9BA"/>
      </a:dk2>
      <a:lt2>
        <a:srgbClr val="AF007C"/>
      </a:lt2>
      <a:accent1>
        <a:srgbClr val="132577"/>
      </a:accent1>
      <a:accent2>
        <a:srgbClr val="ED7703"/>
      </a:accent2>
      <a:accent3>
        <a:srgbClr val="F4A300"/>
      </a:accent3>
      <a:accent4>
        <a:srgbClr val="FFDD00"/>
      </a:accent4>
      <a:accent5>
        <a:srgbClr val="51A026"/>
      </a:accent5>
      <a:accent6>
        <a:srgbClr val="0098D4"/>
      </a:accent6>
      <a:hlink>
        <a:srgbClr val="000000"/>
      </a:hlink>
      <a:folHlink>
        <a:srgbClr val="000000"/>
      </a:folHlink>
    </a:clrScheme>
    <a:fontScheme name="Soloca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1297</Words>
  <Application>Microsoft Office PowerPoint</Application>
  <PresentationFormat>On-screen Show (16:10)</PresentationFormat>
  <Paragraphs>291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Cambria Math</vt:lpstr>
      <vt:lpstr>ITCOfficinaSans LT Book</vt:lpstr>
      <vt:lpstr>Symbol</vt:lpstr>
      <vt:lpstr>Wingdings</vt:lpstr>
      <vt:lpstr>ESRF - default</vt:lpstr>
      <vt:lpstr>PowerPoint Presentation</vt:lpstr>
      <vt:lpstr>PowerPoint Presentation</vt:lpstr>
      <vt:lpstr>Transport of power in a Beamline</vt:lpstr>
      <vt:lpstr>Simulation of source emission</vt:lpstr>
      <vt:lpstr>Undulator emission simulation</vt:lpstr>
      <vt:lpstr>Undulator emission simulation</vt:lpstr>
      <vt:lpstr>Undulator emission simulation</vt:lpstr>
      <vt:lpstr>Undulator emission simulation</vt:lpstr>
      <vt:lpstr>Undulator emission simulation (gap)</vt:lpstr>
      <vt:lpstr>Undulator emission simulation</vt:lpstr>
      <vt:lpstr>Simulation of source emission</vt:lpstr>
      <vt:lpstr>Simulation of source emission</vt:lpstr>
      <vt:lpstr>Power transport on a beamline</vt:lpstr>
      <vt:lpstr>Undulator power density (Power vs x, y)</vt:lpstr>
      <vt:lpstr>Undulator power density (Power vs x, y)</vt:lpstr>
      <vt:lpstr>Power transport on a beamline</vt:lpstr>
      <vt:lpstr>Filter (window) absorption</vt:lpstr>
      <vt:lpstr>Power absorbed by a filter</vt:lpstr>
      <vt:lpstr>Power absorbed by a filter</vt:lpstr>
      <vt:lpstr>Power transport on a beamline</vt:lpstr>
      <vt:lpstr>Mirror absorption</vt:lpstr>
      <vt:lpstr>Mirror absorption</vt:lpstr>
      <vt:lpstr>Power absorbed by a mirror</vt:lpstr>
      <vt:lpstr>Other optical elements in XOPPY</vt:lpstr>
      <vt:lpstr>Other optical elements in XOPPY</vt:lpstr>
      <vt:lpstr>Calculation of flux at the sample position</vt:lpstr>
      <vt:lpstr>Calculation of flux at the sample position</vt:lpstr>
    </vt:vector>
  </TitlesOfParts>
  <Company>E.S.R.F.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REYES HERRERA Juan</dc:creator>
  <cp:lastModifiedBy>REYES HERRERA Juan</cp:lastModifiedBy>
  <cp:revision>140</cp:revision>
  <dcterms:created xsi:type="dcterms:W3CDTF">2022-02-18T08:25:36Z</dcterms:created>
  <dcterms:modified xsi:type="dcterms:W3CDTF">2024-03-22T11:38:21Z</dcterms:modified>
</cp:coreProperties>
</file>